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8T10:07:00.443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18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81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4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33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85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7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99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8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2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02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A7A6B-857B-42A0-831B-252DEB20B34E}" type="datetimeFigureOut">
              <a:rPr lang="zh-TW" altLang="en-US" smtClean="0"/>
              <a:t>2021/7/10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5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0" y="1357745"/>
            <a:ext cx="3255818" cy="3865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CustomerView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*</a:t>
            </a:r>
            <a:r>
              <a:rPr lang="en-US" altLang="zh-TW" dirty="0" err="1" smtClean="0"/>
              <a:t>CustomerService</a:t>
            </a:r>
            <a:endParaRPr lang="en-US" altLang="zh-TW" dirty="0"/>
          </a:p>
          <a:p>
            <a:pPr algn="ctr"/>
            <a:r>
              <a:rPr lang="en-US" altLang="zh-TW" dirty="0" smtClean="0"/>
              <a:t>add</a:t>
            </a:r>
          </a:p>
          <a:p>
            <a:pPr algn="ctr"/>
            <a:r>
              <a:rPr lang="en-US" altLang="zh-TW" dirty="0" smtClean="0"/>
              <a:t>modify</a:t>
            </a:r>
          </a:p>
          <a:p>
            <a:pPr algn="ctr"/>
            <a:r>
              <a:rPr lang="en-US" altLang="zh-TW" dirty="0" smtClean="0"/>
              <a:t>delete</a:t>
            </a:r>
          </a:p>
          <a:p>
            <a:pPr algn="ctr"/>
            <a:r>
              <a:rPr lang="en-US" altLang="zh-TW" dirty="0" smtClean="0"/>
              <a:t>List</a:t>
            </a:r>
          </a:p>
          <a:p>
            <a:pPr algn="ctr"/>
            <a:r>
              <a:rPr lang="en-US" altLang="zh-TW" dirty="0" smtClean="0"/>
              <a:t>exit</a:t>
            </a:r>
          </a:p>
          <a:p>
            <a:pPr algn="ctr"/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754582" y="2798618"/>
            <a:ext cx="914400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264727" y="1579418"/>
            <a:ext cx="2299855" cy="302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CustomerService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NewCustomerService</a:t>
            </a:r>
            <a:r>
              <a:rPr lang="en-US" altLang="zh-TW" dirty="0" smtClean="0"/>
              <a:t>()</a:t>
            </a:r>
          </a:p>
          <a:p>
            <a:pPr algn="ctr"/>
            <a:r>
              <a:rPr lang="zh-TW" altLang="en-US" dirty="0" smtClean="0"/>
              <a:t>初始化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New  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Customer</a:t>
            </a:r>
            <a:r>
              <a:rPr lang="zh-TW" altLang="en-US" dirty="0"/>
              <a:t>進來</a:t>
            </a:r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*Customers[]</a:t>
            </a:r>
          </a:p>
          <a:p>
            <a:pPr algn="ctr"/>
            <a:r>
              <a:rPr lang="en-US" altLang="zh-TW" dirty="0" err="1" smtClean="0"/>
              <a:t>CustomerNum</a:t>
            </a:r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7966364" y="2937163"/>
            <a:ext cx="928254" cy="353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573491" y="1842655"/>
            <a:ext cx="1981200" cy="2521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err="1" smtClean="0"/>
              <a:t>NewCustomer</a:t>
            </a:r>
            <a:r>
              <a:rPr lang="en-US" altLang="zh-TW" dirty="0" smtClean="0"/>
              <a:t>(this.id….)</a:t>
            </a:r>
          </a:p>
          <a:p>
            <a:pPr algn="ctr"/>
            <a:r>
              <a:rPr lang="en-US" altLang="zh-TW" dirty="0" smtClean="0"/>
              <a:t>Return Customer</a:t>
            </a:r>
          </a:p>
          <a:p>
            <a:pPr algn="ctr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293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78069" y="1222132"/>
            <a:ext cx="1512277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xx.go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go code</a:t>
            </a:r>
          </a:p>
          <a:p>
            <a:pPr algn="ctr"/>
            <a:r>
              <a:rPr lang="zh-TW" altLang="en-US" dirty="0"/>
              <a:t>發出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(CRUD)</a:t>
            </a:r>
          </a:p>
          <a:p>
            <a:pPr algn="ctr"/>
            <a:endParaRPr lang="en-US" altLang="zh-TW" dirty="0" smtClean="0"/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>
            <a:off x="1890346" y="1666144"/>
            <a:ext cx="1415562" cy="96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15862" y="1090247"/>
            <a:ext cx="5231423" cy="411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</p:txBody>
      </p:sp>
      <p:sp>
        <p:nvSpPr>
          <p:cNvPr id="8" name="圓角矩形 7"/>
          <p:cNvSpPr/>
          <p:nvPr/>
        </p:nvSpPr>
        <p:spPr>
          <a:xfrm>
            <a:off x="3402623" y="2382716"/>
            <a:ext cx="817685" cy="1204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6379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91708" y="1336432"/>
            <a:ext cx="72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20308" y="2017835"/>
            <a:ext cx="2048608" cy="22596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Redis</a:t>
            </a:r>
            <a:r>
              <a:rPr lang="en-US" altLang="zh-TW" sz="1400" dirty="0" smtClean="0"/>
              <a:t> core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component</a:t>
            </a:r>
          </a:p>
          <a:p>
            <a:pPr marL="342900" indent="-342900">
              <a:buAutoNum type="arabicPeriod"/>
            </a:pPr>
            <a:r>
              <a:rPr lang="en-US" altLang="zh-TW" sz="1400" dirty="0" smtClean="0"/>
              <a:t>Parsing Command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做相應的處理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726115" y="1591409"/>
            <a:ext cx="2198077" cy="33322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dirty="0" smtClean="0"/>
              <a:t>內存數據</a:t>
            </a:r>
            <a:endParaRPr lang="en-US" altLang="zh-TW" sz="1400" dirty="0" smtClean="0"/>
          </a:p>
          <a:p>
            <a:r>
              <a:rPr lang="zh-TW" altLang="en-US" sz="1400" dirty="0"/>
              <a:t>存放</a:t>
            </a:r>
            <a:r>
              <a:rPr lang="zh-TW" altLang="en-US" sz="1400" dirty="0" smtClean="0"/>
              <a:t>在</a:t>
            </a:r>
            <a:r>
              <a:rPr lang="en-US" altLang="zh-TW" sz="1400" dirty="0" smtClean="0"/>
              <a:t>memory</a:t>
            </a:r>
          </a:p>
          <a:p>
            <a:endParaRPr lang="en-US" altLang="zh-TW" sz="1400" dirty="0"/>
          </a:p>
          <a:p>
            <a:r>
              <a:rPr lang="en-US" altLang="zh-TW" sz="1400" dirty="0" smtClean="0"/>
              <a:t>String key-</a:t>
            </a:r>
            <a:r>
              <a:rPr lang="en-US" altLang="zh-TW" sz="1400" dirty="0" err="1" smtClean="0"/>
              <a:t>val</a:t>
            </a:r>
            <a:endParaRPr lang="en-US" altLang="zh-TW" sz="1400" dirty="0" smtClean="0"/>
          </a:p>
          <a:p>
            <a:r>
              <a:rPr lang="en-US" altLang="zh-TW" sz="1400" dirty="0" err="1" smtClean="0"/>
              <a:t>Hash【data</a:t>
            </a:r>
            <a:r>
              <a:rPr lang="en-US" altLang="zh-TW" sz="1400" dirty="0" smtClean="0"/>
              <a:t>】</a:t>
            </a:r>
          </a:p>
          <a:p>
            <a:r>
              <a:rPr lang="en-US" altLang="zh-TW" sz="1400" dirty="0" err="1" smtClean="0"/>
              <a:t>list【data</a:t>
            </a:r>
            <a:r>
              <a:rPr lang="en-US" altLang="zh-TW" sz="1400" dirty="0" smtClean="0"/>
              <a:t>】</a:t>
            </a:r>
          </a:p>
          <a:p>
            <a:r>
              <a:rPr lang="en-US" altLang="zh-TW" sz="1400" dirty="0" smtClean="0"/>
              <a:t>Set</a:t>
            </a:r>
            <a:r>
              <a:rPr lang="zh-TW" altLang="en-US" sz="1400" dirty="0" smtClean="0"/>
              <a:t>集合</a:t>
            </a:r>
            <a:r>
              <a:rPr lang="en-US" altLang="zh-TW" sz="1400" dirty="0" smtClean="0"/>
              <a:t>【data】</a:t>
            </a:r>
          </a:p>
          <a:p>
            <a:r>
              <a:rPr lang="en-US" altLang="zh-TW" sz="1400" dirty="0" err="1" smtClean="0"/>
              <a:t>Zset</a:t>
            </a:r>
            <a:r>
              <a:rPr lang="zh-TW" altLang="en-US" sz="1400" dirty="0" smtClean="0"/>
              <a:t>有續集合</a:t>
            </a:r>
            <a:r>
              <a:rPr lang="en-US" altLang="zh-TW" sz="1400" dirty="0" smtClean="0"/>
              <a:t>【data】</a:t>
            </a:r>
            <a:endParaRPr lang="zh-TW" altLang="en-US" sz="1400" dirty="0"/>
          </a:p>
        </p:txBody>
      </p:sp>
      <p:sp>
        <p:nvSpPr>
          <p:cNvPr id="15" name="流程圖: 多重文件 14"/>
          <p:cNvSpPr/>
          <p:nvPr/>
        </p:nvSpPr>
        <p:spPr>
          <a:xfrm>
            <a:off x="9680331" y="2017835"/>
            <a:ext cx="1688123" cy="2118946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.dbf</a:t>
            </a:r>
          </a:p>
          <a:p>
            <a:pPr algn="ctr"/>
            <a:r>
              <a:rPr lang="en-US" altLang="zh-TW" dirty="0" smtClean="0"/>
              <a:t>.</a:t>
            </a:r>
            <a:r>
              <a:rPr lang="en-US" altLang="zh-TW" dirty="0" err="1" smtClean="0"/>
              <a:t>dbm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777046" y="1222132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也可以真正將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存到</a:t>
            </a:r>
            <a:r>
              <a:rPr lang="en-US" altLang="zh-TW" dirty="0" smtClean="0"/>
              <a:t>disk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161585" y="3112477"/>
            <a:ext cx="404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172806" y="584545"/>
            <a:ext cx="268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這裡更像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跟</a:t>
            </a:r>
            <a:r>
              <a:rPr lang="en-US" altLang="zh-TW" dirty="0" smtClean="0"/>
              <a:t>memory</a:t>
            </a:r>
            <a:r>
              <a:rPr lang="zh-TW" altLang="en-US" dirty="0" smtClean="0"/>
              <a:t>的概念，是</a:t>
            </a:r>
            <a:r>
              <a:rPr lang="en-US" altLang="zh-TW" dirty="0" smtClean="0"/>
              <a:t>volatile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378068" y="4079660"/>
            <a:ext cx="1512277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redis-cli.exe</a:t>
            </a:r>
          </a:p>
          <a:p>
            <a:pPr algn="ctr"/>
            <a:r>
              <a:rPr lang="zh-TW" altLang="en-US" dirty="0"/>
              <a:t>操作指令</a:t>
            </a:r>
            <a:endParaRPr lang="en-US" altLang="zh-TW" dirty="0" smtClean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978269" y="3257551"/>
            <a:ext cx="1327639" cy="108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8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0" y="1033208"/>
            <a:ext cx="937390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7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6" y="1307739"/>
            <a:ext cx="5887272" cy="16575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20" y="5539106"/>
            <a:ext cx="2724530" cy="6858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20" y="4635716"/>
            <a:ext cx="4563112" cy="4001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04" y="394377"/>
            <a:ext cx="277216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3" y="932686"/>
            <a:ext cx="4344006" cy="438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3" y="1749948"/>
            <a:ext cx="2905530" cy="12479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3" y="3668562"/>
            <a:ext cx="5401429" cy="4001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13" y="4344350"/>
            <a:ext cx="6163535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8" y="827913"/>
            <a:ext cx="8564170" cy="4191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8" y="1610020"/>
            <a:ext cx="302937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5" y="101694"/>
            <a:ext cx="8176859" cy="19849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8" y="2086624"/>
            <a:ext cx="5128506" cy="16689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95" y="3755561"/>
            <a:ext cx="5439534" cy="311511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773629" y="3622431"/>
            <a:ext cx="2497016" cy="1459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key</a:t>
            </a:r>
            <a:r>
              <a:rPr lang="zh-TW" altLang="en-US" dirty="0"/>
              <a:t>的</a:t>
            </a:r>
            <a:r>
              <a:rPr lang="zh-TW" altLang="en-US" dirty="0" smtClean="0"/>
              <a:t>生命週期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幫助定時問題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2839915" y="4475285"/>
            <a:ext cx="293371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277" y="2631940"/>
            <a:ext cx="369621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9" y="208653"/>
            <a:ext cx="5734850" cy="23434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31" y="1977360"/>
            <a:ext cx="5496692" cy="25340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51" y="3877232"/>
            <a:ext cx="587774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382" cy="360095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404947" y="1705707"/>
            <a:ext cx="1907930" cy="712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對象就是</a:t>
            </a:r>
            <a:r>
              <a:rPr lang="en-US" altLang="zh-TW" dirty="0" err="1" smtClean="0"/>
              <a:t>struct</a:t>
            </a:r>
            <a:r>
              <a:rPr lang="en-US" altLang="zh-TW" dirty="0" smtClean="0"/>
              <a:t> in 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0953"/>
            <a:ext cx="3896269" cy="19719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730262" y="4255477"/>
            <a:ext cx="1582615" cy="79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r>
              <a:rPr lang="en-US" altLang="zh-TW" dirty="0" smtClean="0"/>
              <a:t>ield-value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75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5920152" y="3499340"/>
            <a:ext cx="3725010" cy="32135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3131" cy="344994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58362" y="3982917"/>
            <a:ext cx="467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Key = user1 ( 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放一種</a:t>
            </a:r>
            <a:r>
              <a:rPr lang="en-US" altLang="zh-TW" dirty="0" smtClean="0"/>
              <a:t>data structure)</a:t>
            </a:r>
          </a:p>
          <a:p>
            <a:r>
              <a:rPr lang="en-US" altLang="zh-TW" dirty="0" err="1" smtClean="0"/>
              <a:t>Hmset</a:t>
            </a:r>
            <a:r>
              <a:rPr lang="en-US" altLang="zh-TW" dirty="0" smtClean="0"/>
              <a:t> user1 name </a:t>
            </a:r>
            <a:r>
              <a:rPr lang="en-US" altLang="zh-TW" dirty="0" err="1" smtClean="0"/>
              <a:t>steven</a:t>
            </a:r>
            <a:r>
              <a:rPr lang="en-US" altLang="zh-TW" dirty="0" smtClean="0"/>
              <a:t> age 24 address </a:t>
            </a:r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9768251" y="302294"/>
            <a:ext cx="536331" cy="3147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1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2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3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4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559059" y="3933092"/>
            <a:ext cx="1011116" cy="2558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Name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Age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address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190031" y="3982917"/>
            <a:ext cx="971553" cy="2558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Steven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24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139354" y="4422531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7178919" y="6043246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7164264" y="5203581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898240" y="3881776"/>
            <a:ext cx="75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user1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900136" y="-67038"/>
            <a:ext cx="1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Hgetall</a:t>
            </a:r>
            <a:r>
              <a:rPr lang="en-US" altLang="zh-TW" dirty="0" smtClean="0"/>
              <a:t> user1 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10981587" y="302294"/>
            <a:ext cx="1050678" cy="3275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Name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Steven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Age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24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Address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9891341" y="62839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9957283" y="1154723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949954" y="2213012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9949955" y="1695480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949953" y="275376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986589" y="326250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8907" cy="4067743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14900" y="4941277"/>
            <a:ext cx="2963008" cy="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941277" y="5512777"/>
            <a:ext cx="2919046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/>
          <p:nvPr/>
        </p:nvCxnSpPr>
        <p:spPr>
          <a:xfrm>
            <a:off x="3719146" y="4563208"/>
            <a:ext cx="1195754" cy="650630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430822" y="3971027"/>
            <a:ext cx="3288324" cy="1242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 smtClean="0"/>
              <a:t>Lpush</a:t>
            </a:r>
            <a:r>
              <a:rPr lang="en-US" altLang="zh-TW" sz="1400" dirty="0" smtClean="0"/>
              <a:t> city Taipei NY Shanghai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597161" y="4958861"/>
            <a:ext cx="729761" cy="5627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Taipei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920154" y="4941277"/>
            <a:ext cx="677007" cy="5627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NY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43147" y="4950069"/>
            <a:ext cx="677007" cy="5627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Shanghai</a:t>
            </a:r>
            <a:endParaRPr lang="zh-TW" altLang="en-US" sz="105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47" y="2780204"/>
            <a:ext cx="5325218" cy="1419423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5418992" y="4563208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6762749" y="4563206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6095999" y="4563207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35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214254" y="4925291"/>
            <a:ext cx="7716982" cy="900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 | Customer | Customer | Customer | Customer 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0545" y="103908"/>
            <a:ext cx="2493818" cy="3920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View</a:t>
            </a:r>
          </a:p>
        </p:txBody>
      </p:sp>
      <p:sp>
        <p:nvSpPr>
          <p:cNvPr id="6" name="矩形 5"/>
          <p:cNvSpPr/>
          <p:nvPr/>
        </p:nvSpPr>
        <p:spPr>
          <a:xfrm>
            <a:off x="2147454" y="4675909"/>
            <a:ext cx="1842655" cy="4987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CustomerService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6126" y="2341418"/>
            <a:ext cx="1988128" cy="4987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&amp;</a:t>
            </a:r>
            <a:r>
              <a:rPr lang="en-US" altLang="zh-TW" dirty="0" err="1" smtClean="0"/>
              <a:t>CustomerService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78036" y="1704109"/>
            <a:ext cx="2355273" cy="14408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我裡面想放的是</a:t>
            </a:r>
            <a:r>
              <a:rPr lang="en-US" altLang="zh-TW" dirty="0" err="1" smtClean="0"/>
              <a:t>CustomerService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pointer</a:t>
            </a:r>
            <a:r>
              <a:rPr lang="zh-TW" altLang="en-US" dirty="0" smtClean="0"/>
              <a:t>因為我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都只有一個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6982" y="3144982"/>
            <a:ext cx="2355273" cy="14408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但我</a:t>
            </a:r>
            <a:r>
              <a:rPr lang="en-US" altLang="zh-TW" dirty="0" err="1" smtClean="0"/>
              <a:t>CustomerService</a:t>
            </a:r>
            <a:r>
              <a:rPr lang="zh-TW" altLang="en-US" dirty="0"/>
              <a:t>裡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想放的是真真實實</a:t>
            </a:r>
            <a:r>
              <a:rPr lang="en-US" altLang="zh-TW" dirty="0" smtClean="0"/>
              <a:t>customer</a:t>
            </a:r>
            <a:r>
              <a:rPr lang="zh-TW" altLang="en-US" smtClean="0"/>
              <a:t>的資料而不是指標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254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9" y="481869"/>
            <a:ext cx="11498280" cy="346758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839915" y="5336931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317023" y="5336931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841022" y="5369170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599483" y="5369170"/>
            <a:ext cx="1143000" cy="6330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9234853" y="5369170"/>
            <a:ext cx="1143000" cy="6330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993531" y="4342788"/>
            <a:ext cx="2110154" cy="51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0800000">
            <a:off x="10075984" y="4342788"/>
            <a:ext cx="1688123" cy="51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239715" y="491487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</a:t>
            </a:r>
            <a:r>
              <a:rPr lang="en-US" altLang="zh-TW" dirty="0" err="1" smtClean="0"/>
              <a:t>push</a:t>
            </a:r>
            <a:r>
              <a:rPr lang="en-US" altLang="zh-TW" dirty="0" smtClean="0"/>
              <a:t> a b c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5" idx="3"/>
            <a:endCxn id="6" idx="1"/>
          </p:cNvCxnSpPr>
          <p:nvPr/>
        </p:nvCxnSpPr>
        <p:spPr>
          <a:xfrm>
            <a:off x="3982915" y="5653454"/>
            <a:ext cx="334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7" idx="1"/>
          </p:cNvCxnSpPr>
          <p:nvPr/>
        </p:nvCxnSpPr>
        <p:spPr>
          <a:xfrm>
            <a:off x="5521569" y="5685693"/>
            <a:ext cx="319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051431" y="5685693"/>
            <a:ext cx="474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9" idx="1"/>
          </p:cNvCxnSpPr>
          <p:nvPr/>
        </p:nvCxnSpPr>
        <p:spPr>
          <a:xfrm>
            <a:off x="8853854" y="5685693"/>
            <a:ext cx="380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0260622" y="491487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rpush</a:t>
            </a:r>
            <a:r>
              <a:rPr lang="en-US" altLang="zh-TW" dirty="0" smtClean="0"/>
              <a:t> a b c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15" y="3532448"/>
            <a:ext cx="4363059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250832" y="1266092"/>
            <a:ext cx="5081954" cy="2259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Difference between </a:t>
            </a:r>
            <a:r>
              <a:rPr lang="en-US" altLang="zh-TW" dirty="0" err="1" smtClean="0"/>
              <a:t>lrange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rpop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lpop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lrange</a:t>
            </a:r>
            <a:r>
              <a:rPr lang="en-US" altLang="zh-TW" dirty="0" smtClean="0"/>
              <a:t> </a:t>
            </a:r>
            <a:r>
              <a:rPr lang="zh-TW" altLang="en-US" dirty="0" smtClean="0"/>
              <a:t>是遍歷不會將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的資料拿出並刪掉</a:t>
            </a:r>
            <a:endParaRPr lang="en-US" altLang="zh-TW" dirty="0" smtClean="0"/>
          </a:p>
          <a:p>
            <a:pPr algn="ctr"/>
            <a:r>
              <a:rPr lang="zh-TW" altLang="en-US" dirty="0"/>
              <a:t>但</a:t>
            </a:r>
            <a:r>
              <a:rPr lang="en-US" altLang="zh-TW" dirty="0"/>
              <a:t>pop</a:t>
            </a:r>
            <a:r>
              <a:rPr lang="zh-TW" altLang="en-US" dirty="0"/>
              <a:t>會拿出</a:t>
            </a:r>
            <a:r>
              <a:rPr lang="zh-TW" altLang="en-US" dirty="0" smtClean="0"/>
              <a:t>資料並刪掉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5613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9119" cy="413442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450731" y="4844562"/>
            <a:ext cx="3183828" cy="1354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Feature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/>
              <a:t>無序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不能重複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56" y="4326014"/>
            <a:ext cx="6154009" cy="23911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62" y="2287357"/>
            <a:ext cx="499179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67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3" y="269273"/>
            <a:ext cx="785922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6" y="1389762"/>
            <a:ext cx="11441910" cy="484934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64170" y="606669"/>
            <a:ext cx="5398477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實際交互訊息的流程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535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33844" y="1600200"/>
            <a:ext cx="3499339" cy="260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 server</a:t>
            </a:r>
          </a:p>
          <a:p>
            <a:pPr algn="ctr"/>
            <a:r>
              <a:rPr lang="zh-TW" altLang="en-US" dirty="0"/>
              <a:t>數</a:t>
            </a:r>
            <a:r>
              <a:rPr lang="zh-TW" altLang="en-US" dirty="0" smtClean="0"/>
              <a:t>組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031770" y="3424604"/>
            <a:ext cx="1503485" cy="501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字符串</a:t>
            </a:r>
            <a:endParaRPr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8502159" y="2822331"/>
            <a:ext cx="228600" cy="4923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783514" y="2901462"/>
            <a:ext cx="1354016" cy="316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序列化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295164" y="2916848"/>
            <a:ext cx="1481504" cy="60227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傳輸</a:t>
            </a:r>
            <a:r>
              <a:rPr lang="en-US" altLang="zh-TW" dirty="0" smtClean="0"/>
              <a:t>(</a:t>
            </a:r>
            <a:r>
              <a:rPr lang="zh-TW" altLang="en-US" dirty="0" smtClean="0"/>
              <a:t>遵守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2169503" y="2822331"/>
            <a:ext cx="2626698" cy="2382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 </a:t>
            </a:r>
            <a:r>
              <a:rPr lang="en-US" altLang="zh-TW" dirty="0" err="1" smtClean="0"/>
              <a:t>brower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字符串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12" name="向下箭號 11"/>
          <p:cNvSpPr/>
          <p:nvPr/>
        </p:nvSpPr>
        <p:spPr>
          <a:xfrm>
            <a:off x="2901458" y="3967516"/>
            <a:ext cx="228600" cy="4923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3197647" y="4013689"/>
            <a:ext cx="1354016" cy="316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反</a:t>
            </a:r>
            <a:r>
              <a:rPr lang="zh-TW" altLang="en-US" dirty="0" smtClean="0"/>
              <a:t>序列化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445905" y="4611561"/>
            <a:ext cx="1503485" cy="501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數組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4053253" y="3547696"/>
            <a:ext cx="4044461" cy="320919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230923" y="967152"/>
            <a:ext cx="4941277" cy="10374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序列化就是將擁有</a:t>
            </a:r>
            <a:r>
              <a:rPr lang="en-US" altLang="zh-TW" dirty="0" smtClean="0"/>
              <a:t>key-value</a:t>
            </a:r>
            <a:r>
              <a:rPr lang="zh-TW" altLang="en-US" dirty="0" smtClean="0"/>
              <a:t>的數據結構轉成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19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3" y="1239882"/>
            <a:ext cx="4296375" cy="28483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91" y="741123"/>
            <a:ext cx="5001323" cy="518232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284177" y="2470638"/>
            <a:ext cx="800100" cy="19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09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39667" y="1314450"/>
            <a:ext cx="1274884" cy="1151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51993" y="1441939"/>
            <a:ext cx="1336431" cy="104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45623" y="1314450"/>
            <a:ext cx="1389185" cy="13012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8484577" y="1143000"/>
            <a:ext cx="263769" cy="465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354014" y="3552037"/>
            <a:ext cx="319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 :</a:t>
            </a:r>
            <a:r>
              <a:rPr lang="zh-TW" altLang="en-US" dirty="0" smtClean="0"/>
              <a:t> 操作系統的主線程</a:t>
            </a:r>
            <a:endParaRPr lang="en-US" altLang="zh-TW" dirty="0" smtClean="0"/>
          </a:p>
          <a:p>
            <a:r>
              <a:rPr lang="en-US" altLang="zh-TW" dirty="0" smtClean="0"/>
              <a:t>P : </a:t>
            </a:r>
            <a:r>
              <a:rPr lang="zh-TW" altLang="en-US" dirty="0" smtClean="0"/>
              <a:t>協程執行所需要的上下文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也就是執行協成的區塊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G : </a:t>
            </a:r>
            <a:r>
              <a:rPr lang="zh-TW" altLang="en-US" dirty="0" smtClean="0"/>
              <a:t>協程</a:t>
            </a:r>
            <a:r>
              <a:rPr lang="en-US" altLang="zh-TW" dirty="0" smtClean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7908679" y="2114549"/>
            <a:ext cx="1415561" cy="1002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423027" y="671091"/>
            <a:ext cx="25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</a:t>
            </a:r>
          </a:p>
        </p:txBody>
      </p:sp>
      <p:sp>
        <p:nvSpPr>
          <p:cNvPr id="13" name="矩形 12"/>
          <p:cNvSpPr/>
          <p:nvPr/>
        </p:nvSpPr>
        <p:spPr>
          <a:xfrm>
            <a:off x="7908678" y="3875941"/>
            <a:ext cx="1415561" cy="1002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16" name="弧形箭號 (下彎) 15"/>
          <p:cNvSpPr/>
          <p:nvPr/>
        </p:nvSpPr>
        <p:spPr>
          <a:xfrm>
            <a:off x="9119817" y="2154115"/>
            <a:ext cx="984739" cy="3341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10052895" y="2903659"/>
            <a:ext cx="261578" cy="220247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695711" y="2466242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G1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9695711" y="3756513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66181" y="3283898"/>
            <a:ext cx="110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協程可以形成</a:t>
            </a:r>
            <a:r>
              <a:rPr lang="zh-TW" altLang="en-US" dirty="0" smtClean="0"/>
              <a:t>隊列</a:t>
            </a:r>
            <a:endParaRPr lang="en-US" altLang="zh-TW" dirty="0" smtClean="0"/>
          </a:p>
        </p:txBody>
      </p:sp>
      <p:sp>
        <p:nvSpPr>
          <p:cNvPr id="21" name="弧形箭號 (上彎) 20"/>
          <p:cNvSpPr/>
          <p:nvPr/>
        </p:nvSpPr>
        <p:spPr>
          <a:xfrm rot="10800000">
            <a:off x="7027252" y="3750648"/>
            <a:ext cx="1019908" cy="4403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向下箭號 21"/>
          <p:cNvSpPr/>
          <p:nvPr/>
        </p:nvSpPr>
        <p:spPr>
          <a:xfrm>
            <a:off x="6994000" y="4539761"/>
            <a:ext cx="261578" cy="220247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636816" y="4190998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G3</a:t>
            </a:r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6652749" y="5427785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233849" y="529710"/>
            <a:ext cx="354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MPG</a:t>
            </a:r>
            <a:r>
              <a:rPr lang="zh-TW" altLang="en-US" sz="2800" dirty="0" smtClean="0"/>
              <a:t>模式運行狀態</a:t>
            </a:r>
            <a:endParaRPr lang="en-US" altLang="zh-TW" sz="2800" dirty="0" smtClean="0"/>
          </a:p>
        </p:txBody>
      </p:sp>
      <p:sp>
        <p:nvSpPr>
          <p:cNvPr id="29" name="橢圓 28"/>
          <p:cNvSpPr/>
          <p:nvPr/>
        </p:nvSpPr>
        <p:spPr>
          <a:xfrm>
            <a:off x="8083214" y="5791384"/>
            <a:ext cx="1066488" cy="858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30" name="等腰三角形 29"/>
          <p:cNvSpPr/>
          <p:nvPr/>
        </p:nvSpPr>
        <p:spPr>
          <a:xfrm>
            <a:off x="7980797" y="203688"/>
            <a:ext cx="1274884" cy="1151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1354014" y="5154924"/>
            <a:ext cx="2986454" cy="1147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假設當前程序有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</a:t>
            </a:r>
            <a:r>
              <a:rPr lang="en-US" altLang="zh-TW" sz="2000" dirty="0" smtClean="0"/>
              <a:t>M</a:t>
            </a:r>
            <a:r>
              <a:rPr lang="zh-TW" altLang="en-US" sz="2000" dirty="0" smtClean="0"/>
              <a:t>，如果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</a:t>
            </a:r>
            <a:r>
              <a:rPr lang="en-US" altLang="zh-TW" sz="2000" dirty="0" smtClean="0"/>
              <a:t>M</a:t>
            </a:r>
            <a:r>
              <a:rPr lang="zh-TW" altLang="en-US" sz="2000" dirty="0" smtClean="0"/>
              <a:t>都在一個</a:t>
            </a:r>
            <a:r>
              <a:rPr lang="en-US" altLang="zh-TW" sz="2000" dirty="0" smtClean="0"/>
              <a:t>CPU</a:t>
            </a:r>
            <a:r>
              <a:rPr lang="zh-TW" altLang="en-US" sz="2000" dirty="0" smtClean="0"/>
              <a:t>上運行，就是併發，如果再不同</a:t>
            </a:r>
            <a:r>
              <a:rPr lang="en-US" altLang="zh-TW" sz="2000" dirty="0" smtClean="0"/>
              <a:t>CPU</a:t>
            </a:r>
            <a:r>
              <a:rPr lang="zh-TW" altLang="en-US" sz="2000" dirty="0" smtClean="0"/>
              <a:t>運行就是併行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23282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2584" y="3420207"/>
            <a:ext cx="4220308" cy="7297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926015" y="3552092"/>
            <a:ext cx="670779" cy="4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747360" y="3562348"/>
            <a:ext cx="670417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554787" y="3562348"/>
            <a:ext cx="696426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G3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8338038" y="3562348"/>
            <a:ext cx="682870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9107733" y="3562348"/>
            <a:ext cx="686897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745036" y="2918231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Channel Queue (FIFO)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52873" y="714294"/>
            <a:ext cx="2868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假設</a:t>
            </a:r>
            <a:r>
              <a:rPr lang="zh-TW" altLang="en-US" dirty="0" smtClean="0"/>
              <a:t>宣告一個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他會開</a:t>
            </a:r>
            <a:r>
              <a:rPr lang="zh-TW" altLang="en-US" dirty="0" smtClean="0"/>
              <a:t>一個</a:t>
            </a:r>
            <a:r>
              <a:rPr lang="en-US" altLang="zh-TW" dirty="0" err="1" smtClean="0"/>
              <a:t>intChan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>(type</a:t>
            </a:r>
            <a:r>
              <a:rPr lang="zh-TW" altLang="en-US" dirty="0" smtClean="0"/>
              <a:t>為</a:t>
            </a:r>
            <a:r>
              <a:rPr lang="en-US" altLang="zh-TW" dirty="0" err="1" smtClean="0"/>
              <a:t>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zh-TW" altLang="en-US" dirty="0" smtClean="0"/>
              <a:t>存放</a:t>
            </a:r>
            <a:r>
              <a:rPr lang="zh-TW" altLang="en-US" dirty="0"/>
              <a:t>對應的</a:t>
            </a:r>
            <a:r>
              <a:rPr lang="en-US" altLang="zh-TW" dirty="0" smtClean="0"/>
              <a:t>channel queue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address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2875085" y="1362808"/>
            <a:ext cx="166174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668715" y="967153"/>
            <a:ext cx="1547447" cy="59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TW" dirty="0"/>
              <a:t>0xc000104080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928085" y="4170482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TW" dirty="0"/>
              <a:t>0xc000104080</a:t>
            </a:r>
            <a:endParaRPr lang="zh-TW" altLang="en-US" dirty="0"/>
          </a:p>
        </p:txBody>
      </p:sp>
      <p:sp>
        <p:nvSpPr>
          <p:cNvPr id="20" name="弧形 19"/>
          <p:cNvSpPr/>
          <p:nvPr/>
        </p:nvSpPr>
        <p:spPr>
          <a:xfrm>
            <a:off x="5743580" y="1116623"/>
            <a:ext cx="853214" cy="641838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613277" y="1585544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TW" dirty="0"/>
              <a:t>0xc000006028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351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950068" y="1714500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Interface{}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0700" y="4012223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77362" y="3856893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variable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197220" y="2327030"/>
            <a:ext cx="3656134" cy="168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7271238" y="2255227"/>
            <a:ext cx="2866293" cy="160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1"/>
          </p:cNvCxnSpPr>
          <p:nvPr/>
        </p:nvCxnSpPr>
        <p:spPr>
          <a:xfrm flipH="1" flipV="1">
            <a:off x="6778869" y="2936631"/>
            <a:ext cx="2631831" cy="161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898532" y="2951284"/>
            <a:ext cx="2332891" cy="118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59271" y="2595195"/>
            <a:ext cx="1603130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傳遞參數</a:t>
            </a:r>
          </a:p>
        </p:txBody>
      </p:sp>
      <p:sp>
        <p:nvSpPr>
          <p:cNvPr id="18" name="橢圓 17"/>
          <p:cNvSpPr/>
          <p:nvPr/>
        </p:nvSpPr>
        <p:spPr>
          <a:xfrm>
            <a:off x="3494943" y="3364523"/>
            <a:ext cx="1603130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assert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6875588" y="3488349"/>
            <a:ext cx="2042743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v.Interface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V: type -&gt; </a:t>
            </a:r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7943853" y="2457449"/>
            <a:ext cx="1959216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71368" y="631526"/>
            <a:ext cx="31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Reflect </a:t>
            </a:r>
            <a:r>
              <a:rPr lang="zh-TW" altLang="en-US" dirty="0" smtClean="0"/>
              <a:t>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756638" y="1749669"/>
            <a:ext cx="3525716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服務器端 </a:t>
            </a:r>
            <a:r>
              <a:rPr lang="en-US" altLang="zh-TW" dirty="0" err="1" smtClean="0"/>
              <a:t>server.go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090746" y="3042139"/>
            <a:ext cx="861646" cy="4220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050" dirty="0" err="1" smtClean="0"/>
              <a:t>goroutine</a:t>
            </a:r>
            <a:endParaRPr lang="zh-TW" altLang="en-US" sz="1050" dirty="0"/>
          </a:p>
        </p:txBody>
      </p:sp>
      <p:sp>
        <p:nvSpPr>
          <p:cNvPr id="6" name="圓角矩形 5"/>
          <p:cNvSpPr/>
          <p:nvPr/>
        </p:nvSpPr>
        <p:spPr>
          <a:xfrm>
            <a:off x="7142284" y="3042139"/>
            <a:ext cx="861646" cy="4220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050" dirty="0" err="1" smtClean="0"/>
              <a:t>goroutine</a:t>
            </a:r>
            <a:endParaRPr lang="zh-TW" altLang="en-US" sz="1050" dirty="0"/>
          </a:p>
        </p:txBody>
      </p:sp>
      <p:sp>
        <p:nvSpPr>
          <p:cNvPr id="7" name="向下箭號 6"/>
          <p:cNvSpPr/>
          <p:nvPr/>
        </p:nvSpPr>
        <p:spPr>
          <a:xfrm>
            <a:off x="6260123" y="2523392"/>
            <a:ext cx="509954" cy="11430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207369" y="2751993"/>
            <a:ext cx="638906" cy="4747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1444532">
            <a:off x="6786958" y="2990808"/>
            <a:ext cx="477717" cy="18463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9394463">
            <a:off x="5824760" y="2997927"/>
            <a:ext cx="477717" cy="1794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960837" y="3705957"/>
            <a:ext cx="1189892" cy="3604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8888</a:t>
            </a:r>
            <a:endParaRPr lang="zh-TW" altLang="en-US" dirty="0"/>
          </a:p>
        </p:txBody>
      </p:sp>
      <p:sp>
        <p:nvSpPr>
          <p:cNvPr id="15" name="左-右雙向箭號 14"/>
          <p:cNvSpPr/>
          <p:nvPr/>
        </p:nvSpPr>
        <p:spPr>
          <a:xfrm rot="2540373">
            <a:off x="5441499" y="3571888"/>
            <a:ext cx="810268" cy="268140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-右雙向箭號 15"/>
          <p:cNvSpPr/>
          <p:nvPr/>
        </p:nvSpPr>
        <p:spPr>
          <a:xfrm rot="8470570">
            <a:off x="6934282" y="3589642"/>
            <a:ext cx="810268" cy="268140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3935674" y="5099539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</a:t>
            </a:r>
            <a:endParaRPr lang="en-US" altLang="zh-TW" dirty="0" smtClean="0"/>
          </a:p>
        </p:txBody>
      </p:sp>
      <p:sp>
        <p:nvSpPr>
          <p:cNvPr id="20" name="圓角矩形 19"/>
          <p:cNvSpPr/>
          <p:nvPr/>
        </p:nvSpPr>
        <p:spPr>
          <a:xfrm>
            <a:off x="6726517" y="5093138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client.goV</a:t>
            </a:r>
            <a:endParaRPr lang="en-US" altLang="zh-TW" dirty="0" smtClean="0"/>
          </a:p>
        </p:txBody>
      </p:sp>
      <p:sp>
        <p:nvSpPr>
          <p:cNvPr id="21" name="圓角矩形 20"/>
          <p:cNvSpPr/>
          <p:nvPr/>
        </p:nvSpPr>
        <p:spPr>
          <a:xfrm>
            <a:off x="9442938" y="5093138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</a:t>
            </a:r>
            <a:endParaRPr lang="en-US" altLang="zh-TW" dirty="0" smtClean="0"/>
          </a:p>
        </p:txBody>
      </p:sp>
      <p:sp>
        <p:nvSpPr>
          <p:cNvPr id="24" name="左-右雙向箭號 23"/>
          <p:cNvSpPr/>
          <p:nvPr/>
        </p:nvSpPr>
        <p:spPr>
          <a:xfrm rot="7647099">
            <a:off x="5147957" y="4409641"/>
            <a:ext cx="1340557" cy="268046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-右雙向箭號 26"/>
          <p:cNvSpPr/>
          <p:nvPr/>
        </p:nvSpPr>
        <p:spPr>
          <a:xfrm rot="3106663">
            <a:off x="6659132" y="4445767"/>
            <a:ext cx="1340557" cy="268046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1160189" y="2082552"/>
            <a:ext cx="2409441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telnet 127.0.0.1 8888</a:t>
            </a:r>
          </a:p>
        </p:txBody>
      </p:sp>
      <p:sp>
        <p:nvSpPr>
          <p:cNvPr id="31" name="圓柱 30"/>
          <p:cNvSpPr/>
          <p:nvPr/>
        </p:nvSpPr>
        <p:spPr>
          <a:xfrm>
            <a:off x="9221490" y="1728970"/>
            <a:ext cx="1459523" cy="1705707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sp>
        <p:nvSpPr>
          <p:cNvPr id="34" name="弧形箭號 (下彎) 33"/>
          <p:cNvSpPr/>
          <p:nvPr/>
        </p:nvSpPr>
        <p:spPr>
          <a:xfrm>
            <a:off x="8069698" y="1131094"/>
            <a:ext cx="1505125" cy="67700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弧形箭號 (下彎) 34"/>
          <p:cNvSpPr/>
          <p:nvPr/>
        </p:nvSpPr>
        <p:spPr>
          <a:xfrm rot="10800000">
            <a:off x="7988880" y="2118135"/>
            <a:ext cx="1505125" cy="67700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2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</a:t>
            </a:r>
            <a:r>
              <a:rPr lang="en-US" altLang="zh-TW" dirty="0" smtClean="0"/>
              <a:t>mote 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ictionary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erver (</a:t>
            </a:r>
            <a:r>
              <a:rPr lang="en-US" altLang="zh-TW" dirty="0" err="1" smtClean="0"/>
              <a:t>Redis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</a:t>
            </a:r>
            <a:r>
              <a:rPr lang="zh-TW" altLang="en-US" dirty="0" smtClean="0"/>
              <a:t>性能非常高，單機能夠達到</a:t>
            </a:r>
            <a:r>
              <a:rPr lang="en-US" altLang="zh-TW" dirty="0" smtClean="0"/>
              <a:t>15w </a:t>
            </a:r>
            <a:r>
              <a:rPr lang="en-US" altLang="zh-TW" dirty="0" err="1" smtClean="0"/>
              <a:t>qps</a:t>
            </a:r>
            <a:r>
              <a:rPr lang="zh-TW" altLang="en-US" dirty="0" smtClean="0"/>
              <a:t>，通常適合作緩存，也可以持久化。</a:t>
            </a:r>
            <a:endParaRPr lang="en-US" altLang="zh-TW" dirty="0" smtClean="0"/>
          </a:p>
          <a:p>
            <a:r>
              <a:rPr lang="zh-TW" altLang="en-US" dirty="0" smtClean="0"/>
              <a:t>開源免費，高性能</a:t>
            </a:r>
            <a:r>
              <a:rPr lang="en-US" altLang="zh-TW" dirty="0" smtClean="0"/>
              <a:t>(key/value)</a:t>
            </a:r>
            <a:r>
              <a:rPr lang="zh-TW" altLang="en-US" dirty="0" smtClean="0"/>
              <a:t>分布式內存數據庫，基於內存運行並</a:t>
            </a:r>
            <a:r>
              <a:rPr lang="zh-TW" altLang="en-US" dirty="0"/>
              <a:t>支持</a:t>
            </a:r>
            <a:r>
              <a:rPr lang="zh-TW" altLang="en-US" dirty="0" smtClean="0"/>
              <a:t>持久化的</a:t>
            </a:r>
            <a:r>
              <a:rPr lang="en-US" altLang="zh-TW" dirty="0" smtClean="0"/>
              <a:t>NoSQL</a:t>
            </a:r>
            <a:r>
              <a:rPr lang="zh-TW" altLang="en-US" dirty="0" smtClean="0"/>
              <a:t>，也稱為數據結構服務器。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11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529</Words>
  <Application>Microsoft Office PowerPoint</Application>
  <PresentationFormat>寬螢幕</PresentationFormat>
  <Paragraphs>188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Remote Dictionary Server (Redis)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43</cp:revision>
  <dcterms:created xsi:type="dcterms:W3CDTF">2021-06-10T17:16:14Z</dcterms:created>
  <dcterms:modified xsi:type="dcterms:W3CDTF">2021-07-10T06:34:34Z</dcterms:modified>
</cp:coreProperties>
</file>